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T1smCqMDAnbxpCGpPsQKKQCAp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59" name="Google Shape;259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3" name="Google Shape;28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5" name="Google Shape;29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878f7c4b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7878f7c4b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gif"/><Relationship Id="rId5" Type="http://schemas.openxmlformats.org/officeDocument/2006/relationships/image" Target="../media/image4.png"/><Relationship Id="rId6" Type="http://schemas.openxmlformats.org/officeDocument/2006/relationships/image" Target="../media/image8.jp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b="1" sz="3598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 Dark">
  <p:cSld name="Comparison Slide Dar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9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29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">
  <p:cSld name="Las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0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0" name="Google Shape;130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0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able of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1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1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2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2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3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b="0" i="0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3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3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2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4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4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2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24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1" i="0" sz="879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5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25"/>
          <p:cNvPicPr preferRelativeResize="0"/>
          <p:nvPr/>
        </p:nvPicPr>
        <p:blipFill rotWithShape="1">
          <a:blip r:embed="rId3">
            <a:alphaModFix amt="8000"/>
          </a:blip>
          <a:srcRect b="0" l="0" r="0"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25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25"/>
          <p:cNvCxnSpPr/>
          <p:nvPr/>
        </p:nvCxnSpPr>
        <p:spPr>
          <a:xfrm flipH="1" rot="10800000">
            <a:off x="1753064" y="3832365"/>
            <a:ext cx="8549700" cy="6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25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25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25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25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25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25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25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5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25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fmla="val 105146" name="vf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5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Резултат с изображение за mindhub" id="78" name="Google Shape;7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5"/>
          <p:cNvPicPr preferRelativeResize="0"/>
          <p:nvPr/>
        </p:nvPicPr>
        <p:blipFill rotWithShape="1">
          <a:blip r:embed="rId7">
            <a:alphaModFix/>
          </a:blip>
          <a:srcRect b="0" l="9595" r="12078" t="0"/>
          <a:stretch/>
        </p:blipFill>
        <p:spPr>
          <a:xfrm>
            <a:off x="8284746" y="4385651"/>
            <a:ext cx="1108200" cy="884400"/>
          </a:xfrm>
          <a:prstGeom prst="teardrop">
            <a:avLst>
              <a:gd fmla="val 87076" name="adj"/>
            </a:avLst>
          </a:prstGeom>
          <a:noFill/>
          <a:ln>
            <a:noFill/>
          </a:ln>
        </p:spPr>
      </p:pic>
      <p:pic>
        <p:nvPicPr>
          <p:cNvPr descr="HackVratsa Logo" id="80" name="Google Shape;8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25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6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6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26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26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4bg-logo" id="89" name="Google Shape;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ianata-logo" id="90" name="Google Shape;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ratsa-municipality-logo" id="91" name="Google Shape;9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rik_Academy_Logo" id="92" name="Google Shape;9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dhub-logo" id="93" name="Google Shape;9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MD-Logo" id="94" name="Google Shape;9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b="1" i="0" sz="4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b="1" sz="2398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7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27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08" name="Google Shape;1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28"/>
          <p:cNvPicPr preferRelativeResize="0"/>
          <p:nvPr/>
        </p:nvPicPr>
        <p:blipFill rotWithShape="1">
          <a:blip r:embed="rId4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9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b="1" i="0" sz="3998" u="none" cap="none" strike="noStrik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ratsasoftware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vratsasoftware.com" TargetMode="External"/><Relationship Id="rId4" Type="http://schemas.openxmlformats.org/officeDocument/2006/relationships/hyperlink" Target="http://www.nest.bg" TargetMode="External"/><Relationship Id="rId11" Type="http://schemas.openxmlformats.org/officeDocument/2006/relationships/hyperlink" Target="http://forum.softuni.bg/" TargetMode="External"/><Relationship Id="rId10" Type="http://schemas.openxmlformats.org/officeDocument/2006/relationships/image" Target="../media/image18.png"/><Relationship Id="rId12" Type="http://schemas.openxmlformats.org/officeDocument/2006/relationships/image" Target="../media/image26.png"/><Relationship Id="rId9" Type="http://schemas.openxmlformats.org/officeDocument/2006/relationships/hyperlink" Target="http://www.facebook.com/SoftwareUniversity" TargetMode="External"/><Relationship Id="rId5" Type="http://schemas.openxmlformats.org/officeDocument/2006/relationships/hyperlink" Target="http://www.fb.com/VratsaSoftware" TargetMode="External"/><Relationship Id="rId6" Type="http://schemas.openxmlformats.org/officeDocument/2006/relationships/hyperlink" Target="http://www.vso.slack.com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2020/2021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/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000"/>
              <a:t>Loops</a:t>
            </a:r>
            <a:endParaRPr sz="9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000"/>
              <a:t>Foreach</a:t>
            </a:r>
            <a:endParaRPr sz="9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000"/>
              <a:t>While</a:t>
            </a:r>
            <a:endParaRPr sz="9000"/>
          </a:p>
        </p:txBody>
      </p:sp>
      <p:sp>
        <p:nvSpPr>
          <p:cNvPr id="142" name="Google Shape;142;p1"/>
          <p:cNvSpPr txBox="1"/>
          <p:nvPr>
            <p:ph idx="4294967295" type="body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/>
          <p:nvPr>
            <p:ph idx="4294967295" type="body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7596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▪"/>
            </a:pPr>
            <a:r>
              <a:rPr lang="en-US" sz="2100">
                <a:solidFill>
                  <a:schemeClr val="dk1"/>
                </a:solidFill>
              </a:rPr>
              <a:t>key, value са примерни имена. Може да зададете свои, но обръщението към индекса и стойността в цикъла трябва да се запази с имената, които сте избрали/</a:t>
            </a:r>
            <a:endParaRPr sz="3698">
              <a:solidFill>
                <a:schemeClr val="dk1"/>
              </a:solidFill>
            </a:endParaRPr>
          </a:p>
        </p:txBody>
      </p:sp>
      <p:sp>
        <p:nvSpPr>
          <p:cNvPr id="219" name="Google Shape;219;p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20" name="Google Shape;220;p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9"/>
          <p:cNvSpPr txBox="1"/>
          <p:nvPr/>
        </p:nvSpPr>
        <p:spPr>
          <a:xfrm>
            <a:off x="821675" y="2794725"/>
            <a:ext cx="10363200" cy="21780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 $arra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$phone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8866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Char char="▪"/>
            </a:pPr>
            <a:r>
              <a:rPr lang="en-US" sz="2300">
                <a:solidFill>
                  <a:schemeClr val="dk1"/>
                </a:solidFill>
              </a:rPr>
              <a:t>Вариант, при който </a:t>
            </a:r>
            <a:r>
              <a:rPr lang="en-US" sz="2300">
                <a:solidFill>
                  <a:schemeClr val="dk1"/>
                </a:solidFill>
              </a:rPr>
              <a:t>достъпваме само стойността на елемента.</a:t>
            </a:r>
            <a:endParaRPr sz="3898">
              <a:solidFill>
                <a:schemeClr val="dk1"/>
              </a:solidFill>
            </a:endParaRPr>
          </a:p>
        </p:txBody>
      </p:sp>
      <p:sp>
        <p:nvSpPr>
          <p:cNvPr id="227" name="Google Shape;227;p1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28" name="Google Shape;228;p1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845025" y="2021725"/>
            <a:ext cx="10363200" cy="45030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$num = 1;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$num++ is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 is “ .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$num++;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endParaRPr b="1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2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FFFFFF"/>
                </a:solidFill>
              </a:rPr>
              <a:t>М</a:t>
            </a:r>
            <a:r>
              <a:rPr lang="en-US" sz="2400">
                <a:solidFill>
                  <a:schemeClr val="dk1"/>
                </a:solidFill>
              </a:rPr>
              <a:t>Изпълнява се едно и също действие,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докато е </a:t>
            </a:r>
            <a:r>
              <a:rPr b="1" lang="en-US" sz="2400">
                <a:solidFill>
                  <a:schemeClr val="lt1"/>
                </a:solidFill>
              </a:rPr>
              <a:t>ВЯРНО</a:t>
            </a:r>
            <a:r>
              <a:rPr lang="en-US" sz="2400">
                <a:solidFill>
                  <a:schemeClr val="dk1"/>
                </a:solidFill>
              </a:rPr>
              <a:t> поставено условие.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Поставеното условие </a:t>
            </a:r>
            <a:r>
              <a:rPr lang="en-US" sz="2400" u="sng">
                <a:solidFill>
                  <a:schemeClr val="dk1"/>
                </a:solidFill>
              </a:rPr>
              <a:t>задължително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трябва да получи стойност </a:t>
            </a:r>
            <a:r>
              <a:rPr b="1" lang="en-US" sz="2400">
                <a:solidFill>
                  <a:schemeClr val="lt1"/>
                </a:solidFill>
              </a:rPr>
              <a:t>НЕВЯРНО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за да бъде </a:t>
            </a:r>
            <a:r>
              <a:rPr lang="en-US" sz="2400" u="sng">
                <a:solidFill>
                  <a:schemeClr val="dk1"/>
                </a:solidFill>
              </a:rPr>
              <a:t>прекъснат цикъла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244" name="Google Shape;244;p1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45" name="Google Shape;245;p1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hile-loop-in-java-programming-language.png"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00" y="2254862"/>
            <a:ext cx="2857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34343"/>
                </a:solidFill>
              </a:rPr>
              <a:t>						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3000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се увеличава </a:t>
            </a:r>
            <a:endParaRPr sz="30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434343"/>
                </a:solidFill>
              </a:rPr>
              <a:t>на всяка итерация с 1.</a:t>
            </a:r>
            <a:endParaRPr sz="30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434343"/>
                </a:solidFill>
              </a:rPr>
              <a:t>	Когато </a:t>
            </a:r>
            <a:r>
              <a:rPr lang="en-US" sz="3000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е </a:t>
            </a:r>
            <a:r>
              <a:rPr i="1" lang="en-US" sz="3000" u="sng">
                <a:solidFill>
                  <a:srgbClr val="434343"/>
                </a:solidFill>
              </a:rPr>
              <a:t>със стойност 6</a:t>
            </a:r>
            <a:r>
              <a:rPr lang="en-US" sz="3000">
                <a:solidFill>
                  <a:srgbClr val="434343"/>
                </a:solidFill>
              </a:rPr>
              <a:t>,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434343"/>
                </a:solidFill>
              </a:rPr>
              <a:t>	след проверка </a:t>
            </a:r>
            <a:endParaRPr sz="30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434343"/>
                </a:solidFill>
              </a:rPr>
              <a:t>на условието,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434343"/>
                </a:solidFill>
              </a:rPr>
              <a:t>	</a:t>
            </a:r>
            <a:r>
              <a:rPr i="1" lang="en-US" sz="3000" u="sng">
                <a:solidFill>
                  <a:srgbClr val="434343"/>
                </a:solidFill>
              </a:rPr>
              <a:t>цикълът прекъсва и </a:t>
            </a:r>
            <a:endParaRPr i="1" sz="3000" u="sng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3000" u="sng">
                <a:solidFill>
                  <a:srgbClr val="434343"/>
                </a:solidFill>
              </a:rPr>
              <a:t>скриптът в скобите </a:t>
            </a:r>
            <a:endParaRPr i="1" sz="3000" u="sng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3000" u="sng">
                <a:solidFill>
                  <a:srgbClr val="434343"/>
                </a:solidFill>
              </a:rPr>
              <a:t>няма да се изпълни.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52" name="Google Shape;252;p1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13"/>
          <p:cNvSpPr txBox="1"/>
          <p:nvPr/>
        </p:nvSpPr>
        <p:spPr>
          <a:xfrm>
            <a:off x="6498625" y="1949625"/>
            <a:ext cx="5434800" cy="45750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$x = 1;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 &lt; 6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”The number is “ .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$x++;</a:t>
            </a:r>
            <a:endParaRPr b="0" i="0" sz="2400" u="none" cap="none" strike="noStrik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/>
          <p:nvPr>
            <p:ph idx="1" type="body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577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r>
              <a:t/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63" name="Google Shape;263;p1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4" name="Google Shape;264;p15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65" name="Google Shape;265;p15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5"/>
          <p:cNvSpPr txBox="1"/>
          <p:nvPr/>
        </p:nvSpPr>
        <p:spPr>
          <a:xfrm>
            <a:off x="2468325" y="1623825"/>
            <a:ext cx="600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foreach - обхождаме асоциативни масиви или масиви с неизвестни индекси</a:t>
            </a:r>
            <a:endParaRPr b="0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b="1" i="0" lang="en-US" sz="30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Всеки цикъл трябва да има условие, при което ще спре да се изпълнява!</a:t>
            </a:r>
            <a:endParaRPr b="1" i="0" sz="3000" u="none" cap="none" strike="noStrik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74" name="Google Shape;274;p1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75" name="Google Shape;275;p14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>
            <p:ph idx="1" type="body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indent="-4696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9" name="Google Shape;299;p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6088" lvl="0" marL="446088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Цикли в програмирането</a:t>
            </a:r>
            <a:endParaRPr/>
          </a:p>
          <a:p>
            <a:pPr indent="-44608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Цикъл Foreach</a:t>
            </a:r>
            <a:endParaRPr/>
          </a:p>
          <a:p>
            <a:pPr indent="-44608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Цикъл While</a:t>
            </a:r>
            <a:endParaRPr/>
          </a:p>
        </p:txBody>
      </p:sp>
      <p:sp>
        <p:nvSpPr>
          <p:cNvPr id="152" name="Google Shape;152;p2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b="1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 Цикъл</a:t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Циклите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програмирането служат за повтаряне на едно и също действие много пъти.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отпечатваме всички числа от 1 до 100;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се отпечатат всички писма във входящата ни поща;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изпратим ФБ съобщение до група хора и тн.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Всяка стъпка от цикъла се нарича </a:t>
            </a:r>
            <a:r>
              <a:rPr b="1"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ИТЕРАЦИЯ</a:t>
            </a:r>
            <a:endParaRPr b="1">
              <a:solidFill>
                <a:srgbClr val="F2A818"/>
              </a:solidFill>
            </a:endParaRPr>
          </a:p>
        </p:txBody>
      </p:sp>
      <p:sp>
        <p:nvSpPr>
          <p:cNvPr id="167" name="Google Shape;167;p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Loop Цикъл</a:t>
            </a:r>
            <a:endParaRPr/>
          </a:p>
        </p:txBody>
      </p:sp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Q7-3.jpg"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125" y="3551900"/>
            <a:ext cx="5894226" cy="16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b="1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 опишем с асоциативен масив тази структура</a:t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6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FFFFFF"/>
                </a:solidFill>
              </a:rPr>
              <a:t>a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2A818"/>
              </a:solidFill>
            </a:endParaRPr>
          </a:p>
        </p:txBody>
      </p:sp>
      <p:sp>
        <p:nvSpPr>
          <p:cNvPr id="184" name="Google Shape;184;p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185" name="Google Shape;185;p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688px-Associative_array_as_linked_list.svg.png"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325" y="2081175"/>
            <a:ext cx="6015600" cy="3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194" name="Google Shape;194;p7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914400" y="1575750"/>
            <a:ext cx="10363200" cy="46428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$arr = [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‘John Smith’ =&gt; ‘+1-555-8976’,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‘Lisa Smith’ =&gt; ‘+1-555-1234’,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‘Sam Doe’ 	  =&gt; ‘+1-555-5030’,</a:t>
            </a:r>
            <a:endParaRPr b="1" i="0" sz="3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88px-Associative_array_as_linked_list.svg.png"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500" y="4638050"/>
            <a:ext cx="3765950" cy="1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42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endParaRPr b="0" i="0" sz="42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8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434343"/>
                </a:solidFill>
              </a:rPr>
              <a:t>Предназначение</a:t>
            </a:r>
            <a:r>
              <a:rPr b="1" lang="en-US">
                <a:solidFill>
                  <a:srgbClr val="434343"/>
                </a:solidFill>
              </a:rPr>
              <a:t> </a:t>
            </a:r>
            <a:endParaRPr b="1"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Обхождаме масиви - достъпваме всеки един елемент от масива.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Достъпваме 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стойността/</a:t>
            </a:r>
            <a:r>
              <a:rPr lang="en-US" sz="2400">
                <a:solidFill>
                  <a:schemeClr val="lt1"/>
                </a:solidFill>
              </a:rPr>
              <a:t>value</a:t>
            </a:r>
            <a:r>
              <a:rPr lang="en-US" sz="2400">
                <a:solidFill>
                  <a:schemeClr val="dk1"/>
                </a:solidFill>
              </a:rPr>
              <a:t>/ на елемента и 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неговия индекс/</a:t>
            </a:r>
            <a:r>
              <a:rPr lang="en-US" sz="2400">
                <a:solidFill>
                  <a:srgbClr val="F2A818"/>
                </a:solidFill>
              </a:rPr>
              <a:t>key</a:t>
            </a:r>
            <a:r>
              <a:rPr lang="en-US" sz="2400">
                <a:solidFill>
                  <a:schemeClr val="dk1"/>
                </a:solidFill>
              </a:rPr>
              <a:t>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Не е нужно предварително да знаем от какъв тип е ключа - числов или стринг.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FFFFFF"/>
                </a:solidFill>
              </a:rPr>
              <a:t>Оо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204" name="Google Shape;204;p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05" name="Google Shape;205;p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78f7c4ba_0_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823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▪"/>
            </a:pPr>
            <a:r>
              <a:rPr lang="en-US" sz="2200">
                <a:solidFill>
                  <a:schemeClr val="dk1"/>
                </a:solidFill>
              </a:rPr>
              <a:t>Във всяка итерация на  цикъла достъпваме индекса и стойността на всеки един елемент от масива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98">
              <a:solidFill>
                <a:schemeClr val="dk1"/>
              </a:solidFill>
            </a:endParaRPr>
          </a:p>
        </p:txBody>
      </p:sp>
      <p:sp>
        <p:nvSpPr>
          <p:cNvPr id="211" name="Google Shape;211;g7878f7c4ba_0_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12" name="Google Shape;212;g7878f7c4ba_0_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7878f7c4ba_0_1"/>
          <p:cNvSpPr txBox="1"/>
          <p:nvPr/>
        </p:nvSpPr>
        <p:spPr>
          <a:xfrm>
            <a:off x="758950" y="2396400"/>
            <a:ext cx="10363200" cy="20025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 $array as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$value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b="0"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Milena</dc:creator>
</cp:coreProperties>
</file>